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5"/>
  </p:notesMasterIdLst>
  <p:sldIdLst>
    <p:sldId id="256" r:id="rId4"/>
    <p:sldId id="301" r:id="rId5"/>
    <p:sldId id="285" r:id="rId6"/>
    <p:sldId id="307" r:id="rId7"/>
    <p:sldId id="309" r:id="rId8"/>
    <p:sldId id="306" r:id="rId9"/>
    <p:sldId id="304" r:id="rId10"/>
    <p:sldId id="273" r:id="rId11"/>
    <p:sldId id="265" r:id="rId12"/>
    <p:sldId id="311" r:id="rId13"/>
    <p:sldId id="313" r:id="rId14"/>
    <p:sldId id="275" r:id="rId15"/>
    <p:sldId id="264" r:id="rId16"/>
    <p:sldId id="272" r:id="rId17"/>
    <p:sldId id="319" r:id="rId18"/>
    <p:sldId id="310" r:id="rId19"/>
    <p:sldId id="321" r:id="rId20"/>
    <p:sldId id="320" r:id="rId21"/>
    <p:sldId id="317" r:id="rId22"/>
    <p:sldId id="318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74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158F-66B1-45FC-A469-3CDDB91F8D5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89E07-0AC5-48C6-BC10-D14C013DC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7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1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0E408-6B11-4A41-8274-F778E414A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62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EA25B-5641-4BD1-9264-2645AC8A868C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CB57-7139-4A4C-960C-A26B09BD93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552355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280E-F350-46FF-BC5F-503E6377563C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432FE-99E4-4F6B-B27A-170A597DA9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288433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6303-DC3D-4D59-B84A-2E632B199E85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C1E86-1F75-40B1-9077-916F97AF2A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930647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7B97-ABFE-4EC4-9995-BA33277195BB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2F0F1-9442-42CB-8B22-2233E7C38D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411184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6B8E-B901-4B21-8E1E-4F13063A2648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2C6A7-9A8C-41B7-BD06-AC4F380299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037823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116D-A6A6-424F-BB8B-906C0739AB40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A88AA-00E3-41F5-B386-3B81332939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444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9BA9-3F89-442B-9F53-BD2C1973F81F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56DFD-1BF5-4B89-9968-BB3CB245DE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47447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5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7688-0667-4A83-BEF6-89E33D003B06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0A407-D3F1-4407-A986-D0C00567A6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734576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E6CA-C9ED-4BC1-A2B1-9FE0AB7A8A46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56056-EBBB-44EE-93F5-EB0AD51BCF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36104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FF938-EBFA-4179-9CC3-2B82B2C17B45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AC819-D914-4461-87F3-65EB2F0CE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671620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C907-786C-4B13-A463-9239AE027616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F94C0-30FE-481C-B5D9-0FB5E8C7A0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791111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DCD5-BD39-41A5-8064-BBD13CCE9E81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3B624-51C2-497F-8A1D-61E68B37EF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698307"/>
      </p:ext>
    </p:extLst>
  </p:cSld>
  <p:clrMapOvr>
    <a:masterClrMapping/>
  </p:clrMapOvr>
  <p:transition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5CFB-5F0D-4A51-8E67-11E173A4A70E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63B61-E256-4717-AC2B-9DD706AEE4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380714"/>
      </p:ext>
    </p:extLst>
  </p:cSld>
  <p:clrMapOvr>
    <a:masterClrMapping/>
  </p:clrMapOvr>
  <p:transition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DB27-1617-4EB5-AA6E-B46812D20651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6744-339B-4469-BBAB-A9A799A2AC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221700"/>
      </p:ext>
    </p:extLst>
  </p:cSld>
  <p:clrMapOvr>
    <a:masterClrMapping/>
  </p:clrMapOvr>
  <p:transition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D9D0-544C-43F6-89F0-2FFA6671CE69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C10B9-E233-4880-9CBF-BADD02D7CF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671300"/>
      </p:ext>
    </p:extLst>
  </p:cSld>
  <p:clrMapOvr>
    <a:masterClrMapping/>
  </p:clrMapOvr>
  <p:transition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CAB3-1EAD-4A98-8821-F3ACC6A79BCC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31349-1413-46E9-9D62-70F5503F44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794904"/>
      </p:ext>
    </p:extLst>
  </p:cSld>
  <p:clrMapOvr>
    <a:masterClrMapping/>
  </p:clrMapOvr>
  <p:transition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7318-2335-4B8D-8098-CC84FD443F01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43D3-021E-459E-9F93-6A6BA94C72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3290633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70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9514-1BCD-4143-A178-921A0607CCB9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7011F-7100-49C3-BC8B-C99FC24BA0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696227"/>
      </p:ext>
    </p:extLst>
  </p:cSld>
  <p:clrMapOvr>
    <a:masterClrMapping/>
  </p:clrMapOvr>
  <p:transition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07343-46C5-4C83-A7E7-224ECCE1F3E9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36194-CCEA-4F7F-BA58-6C44288D0B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485423"/>
      </p:ext>
    </p:extLst>
  </p:cSld>
  <p:clrMapOvr>
    <a:masterClrMapping/>
  </p:clrMapOvr>
  <p:transition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8B04-C97D-4294-B1D8-0C43D33B0EB7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6F9BF-51A4-415B-9D65-8AB5BF07B1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012884"/>
      </p:ext>
    </p:extLst>
  </p:cSld>
  <p:clrMapOvr>
    <a:masterClrMapping/>
  </p:clrMapOvr>
  <p:transition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059E-2143-4F54-9E2D-D90E0D2B244E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A702A-E457-4AF3-AC9E-AB0FD1CE41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382141"/>
      </p:ext>
    </p:extLst>
  </p:cSld>
  <p:clrMapOvr>
    <a:masterClrMapping/>
  </p:clrMapOvr>
  <p:transition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0115-34F5-45EF-9084-B0BDF085F5AA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1864-4EA1-49A9-8C69-CBE205016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77172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5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1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4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5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7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F49C-C94E-4C7F-8586-A5847144084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9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C8DA0C-0347-4857-9A30-F2D3517E0B54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C0028DA-D6C3-422C-A156-E315DD2430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03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438B0-AC56-443D-9994-DC1DDF3393E8}" type="datetimeFigureOut">
              <a:rPr lang="ru-RU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9EDF1A-E03B-4FEC-AEAA-3089B3D524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51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48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2162671"/>
          </a:xfrm>
        </p:spPr>
        <p:txBody>
          <a:bodyPr/>
          <a:lstStyle/>
          <a:p>
            <a:r>
              <a:rPr lang="ru-RU" b="1" dirty="0" smtClean="0"/>
              <a:t>2 класс.</a:t>
            </a:r>
            <a:br>
              <a:rPr lang="ru-RU" b="1" dirty="0" smtClean="0"/>
            </a:br>
            <a:r>
              <a:rPr lang="ru-RU" b="1" dirty="0" smtClean="0"/>
              <a:t>МАТЕМАТИКА.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00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285750"/>
            <a:ext cx="853637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В лесной школе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35 птиц</a:t>
            </a:r>
            <a:r>
              <a:rPr lang="ru-RU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и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40 зверей.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Поставь вопрос и реши задачу.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195" name="Picture 5" descr="D:\клипарты\животные\medved2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143250"/>
            <a:ext cx="2689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D:\клипарты\животные\белочка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000500"/>
            <a:ext cx="19288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D:\клипарты\животные\зайка в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965575"/>
            <a:ext cx="2108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1522" y="1714488"/>
            <a:ext cx="454469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3</a:t>
            </a:r>
            <a:r>
              <a:rPr kumimoji="0" lang="ru-RU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5 +</a:t>
            </a:r>
            <a:r>
              <a:rPr kumimoji="0" lang="ru-RU" sz="4000" b="1" i="0" u="none" strike="noStrike" kern="1200" cap="none" spc="0" normalizeH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4</a:t>
            </a:r>
            <a:r>
              <a:rPr kumimoji="0" lang="ru-RU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0</a:t>
            </a:r>
            <a:r>
              <a:rPr kumimoji="0" lang="ru-RU" sz="4000" b="1" i="0" u="none" strike="noStrike" kern="1200" cap="none" spc="0" normalizeH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= 75 </a:t>
            </a:r>
            <a:r>
              <a:rPr lang="ru-RU" sz="4000" b="1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ж</a:t>
            </a:r>
            <a:endParaRPr kumimoji="0" lang="ru-RU" sz="40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924" y="2857496"/>
            <a:ext cx="537197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75 жителей</a:t>
            </a:r>
            <a:r>
              <a:rPr kumimoji="0" lang="ru-RU" sz="4000" b="1" i="0" u="none" strike="noStrike" kern="1200" cap="none" spc="0" normalizeH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леса</a:t>
            </a:r>
            <a:endParaRPr kumimoji="0" lang="ru-RU" sz="40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287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04777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260350"/>
            <a:ext cx="42862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Сколько ушей у трёх мышей? </a:t>
            </a:r>
          </a:p>
        </p:txBody>
      </p:sp>
      <p:pic>
        <p:nvPicPr>
          <p:cNvPr id="7171" name="Picture 1" descr="D:\клипарты\животные\мышка  п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071938"/>
            <a:ext cx="2532063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 descr="D:\клипарты\животные\мышка  п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14813"/>
            <a:ext cx="2532063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" descr="D:\клипарты\животные\мышка  п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214813"/>
            <a:ext cx="2532063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57818" y="285728"/>
            <a:ext cx="350929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7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6 ушей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6885" y="2214554"/>
            <a:ext cx="572624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2 · 3 = 6</a:t>
            </a:r>
            <a:r>
              <a:rPr kumimoji="0" lang="ru-RU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ушей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773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2227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799431" y="4329907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9194">
            <a:off x="3147765" y="952064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1692275" y="2924175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4140200" y="5013325"/>
            <a:ext cx="2017713" cy="790576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i="0" dirty="0" smtClean="0">
                <a:solidFill>
                  <a:schemeClr val="bg1"/>
                </a:solidFill>
                <a:latin typeface="Arial" pitchFamily="34" charset="0"/>
              </a:rPr>
              <a:t>УЗНАВАЙКА</a:t>
            </a:r>
            <a:endParaRPr lang="ru-RU" sz="4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084888" y="1196975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36257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" y="0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76808" name="Rectangle 8"/>
          <p:cNvSpPr>
            <a:spLocks noGrp="1" noRot="1" noChangeArrowheads="1"/>
          </p:cNvSpPr>
          <p:nvPr>
            <p:ph sz="half" idx="1"/>
          </p:nvPr>
        </p:nvSpPr>
        <p:spPr>
          <a:xfrm>
            <a:off x="468313" y="981075"/>
            <a:ext cx="8675687" cy="4422775"/>
          </a:xfrm>
        </p:spPr>
        <p:txBody>
          <a:bodyPr anchor="ctr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9600" b="1" i="1" dirty="0" smtClean="0">
                <a:solidFill>
                  <a:schemeClr val="bg1"/>
                </a:solidFill>
              </a:rPr>
              <a:t>  2 •  3  =   </a:t>
            </a:r>
            <a:r>
              <a:rPr lang="ru-RU" sz="9600" b="1" i="1" dirty="0">
                <a:solidFill>
                  <a:schemeClr val="bg1"/>
                </a:solidFill>
              </a:rPr>
              <a:t>6</a:t>
            </a:r>
            <a:endParaRPr lang="ru-RU" sz="9600" b="1" i="1" dirty="0" smtClean="0">
              <a:solidFill>
                <a:schemeClr val="bg1"/>
              </a:solidFill>
            </a:endParaRPr>
          </a:p>
        </p:txBody>
      </p:sp>
      <p:sp>
        <p:nvSpPr>
          <p:cNvPr id="7680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979613" y="0"/>
            <a:ext cx="5616575" cy="442277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ru-RU" sz="5400" dirty="0" smtClean="0"/>
              <a:t>                              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endParaRPr lang="ru-RU" sz="5400" dirty="0"/>
          </a:p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endParaRPr lang="ru-RU" sz="5400" dirty="0" smtClean="0"/>
          </a:p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ru-RU" sz="5400" dirty="0" smtClean="0"/>
              <a:t>                     </a:t>
            </a: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0" y="3933825"/>
            <a:ext cx="2267744" cy="1007343"/>
          </a:xfrm>
          <a:prstGeom prst="upArrowCallout">
            <a:avLst>
              <a:gd name="adj1" fmla="val 45159"/>
              <a:gd name="adj2" fmla="val 45159"/>
              <a:gd name="adj3" fmla="val 16667"/>
              <a:gd name="adj4" fmla="val 66667"/>
            </a:avLst>
          </a:prstGeom>
          <a:solidFill>
            <a:srgbClr val="A2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0" dirty="0">
                <a:solidFill>
                  <a:srgbClr val="FF3300"/>
                </a:solidFill>
                <a:latin typeface="Arial" pitchFamily="34" charset="0"/>
              </a:rPr>
              <a:t>множитель</a:t>
            </a:r>
          </a:p>
        </p:txBody>
      </p:sp>
      <p:sp>
        <p:nvSpPr>
          <p:cNvPr id="76814" name="AutoShape 14"/>
          <p:cNvSpPr>
            <a:spLocks noChangeArrowheads="1"/>
          </p:cNvSpPr>
          <p:nvPr/>
        </p:nvSpPr>
        <p:spPr bwMode="auto">
          <a:xfrm>
            <a:off x="2483768" y="3933825"/>
            <a:ext cx="2232248" cy="1007343"/>
          </a:xfrm>
          <a:prstGeom prst="upArrowCallout">
            <a:avLst>
              <a:gd name="adj1" fmla="val 45159"/>
              <a:gd name="adj2" fmla="val 45159"/>
              <a:gd name="adj3" fmla="val 16667"/>
              <a:gd name="adj4" fmla="val 66667"/>
            </a:avLst>
          </a:prstGeom>
          <a:solidFill>
            <a:srgbClr val="A2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0" dirty="0">
                <a:solidFill>
                  <a:srgbClr val="FF3300"/>
                </a:solidFill>
                <a:latin typeface="Arial" pitchFamily="34" charset="0"/>
              </a:rPr>
              <a:t>множитель</a:t>
            </a:r>
          </a:p>
        </p:txBody>
      </p:sp>
      <p:sp>
        <p:nvSpPr>
          <p:cNvPr id="76819" name="AutoShape 19"/>
          <p:cNvSpPr>
            <a:spLocks noChangeArrowheads="1"/>
          </p:cNvSpPr>
          <p:nvPr/>
        </p:nvSpPr>
        <p:spPr bwMode="auto">
          <a:xfrm>
            <a:off x="5220072" y="3817650"/>
            <a:ext cx="2881312" cy="1152525"/>
          </a:xfrm>
          <a:prstGeom prst="upArrowCallout">
            <a:avLst>
              <a:gd name="adj1" fmla="val 62500"/>
              <a:gd name="adj2" fmla="val 62500"/>
              <a:gd name="adj3" fmla="val 16667"/>
              <a:gd name="adj4" fmla="val 66667"/>
            </a:avLst>
          </a:prstGeom>
          <a:solidFill>
            <a:srgbClr val="A2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0" dirty="0">
                <a:solidFill>
                  <a:srgbClr val="FF3300"/>
                </a:solidFill>
                <a:latin typeface="Arial" pitchFamily="34" charset="0"/>
              </a:rPr>
              <a:t>произведение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38213" y="620689"/>
            <a:ext cx="7628120" cy="171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Прочитать пример,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используя названия компонентов умножения.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085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633413" y="260350"/>
            <a:ext cx="85105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rgbClr val="CC0066"/>
                </a:solidFill>
                <a:latin typeface="Baskerville Old Face" pitchFamily="18" charset="0"/>
              </a:rPr>
              <a:t>.</a:t>
            </a:r>
            <a:r>
              <a:rPr lang="ru-RU" sz="6000" b="1" dirty="0" smtClean="0">
                <a:solidFill>
                  <a:srgbClr val="CC0066"/>
                </a:solidFill>
                <a:latin typeface="Baskerville Old Face" pitchFamily="18" charset="0"/>
              </a:rPr>
              <a:t/>
            </a:r>
            <a:br>
              <a:rPr lang="ru-RU" sz="6000" b="1" dirty="0" smtClean="0">
                <a:solidFill>
                  <a:srgbClr val="CC0066"/>
                </a:solidFill>
                <a:latin typeface="Baskerville Old Face" pitchFamily="18" charset="0"/>
              </a:rPr>
            </a:br>
            <a:endParaRPr lang="ru-RU" sz="6000" b="1" dirty="0" smtClean="0">
              <a:solidFill>
                <a:srgbClr val="CC0066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animBg="1"/>
      <p:bldP spid="76814" grpId="0" animBg="1"/>
      <p:bldP spid="768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20688"/>
            <a:ext cx="748883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• </a:t>
            </a:r>
            <a:r>
              <a:rPr lang="ru-RU" sz="6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6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 3 =</a:t>
            </a:r>
          </a:p>
          <a:p>
            <a:pPr marL="0" indent="0">
              <a:buNone/>
            </a:pPr>
            <a:r>
              <a:rPr lang="ru-RU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• </a:t>
            </a: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  <a:p>
            <a:pPr marL="0" indent="0">
              <a:buNone/>
            </a:pPr>
            <a:r>
              <a:rPr lang="ru-RU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 3 =</a:t>
            </a:r>
          </a:p>
          <a:p>
            <a:pPr marL="0" indent="0">
              <a:buNone/>
            </a:pP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799431" y="4329907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9194">
            <a:off x="3147765" y="952064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1692275" y="2924175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98962" y="5372657"/>
            <a:ext cx="6058952" cy="172823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Закрепляйка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084888" y="1196975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29587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908720"/>
            <a:ext cx="604827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9 </a:t>
            </a:r>
            <a:r>
              <a:rPr kumimoji="0" lang="ru-RU" sz="4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·  </a:t>
            </a:r>
            <a:r>
              <a:rPr lang="ru-RU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2</a:t>
            </a:r>
            <a:r>
              <a:rPr kumimoji="0" lang="ru-RU" sz="4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 =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2 </a:t>
            </a:r>
            <a:r>
              <a:rPr lang="ru-RU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·  3  =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·  5  =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 ·  4  =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  ·  2 =</a:t>
            </a:r>
            <a:endParaRPr kumimoji="0" lang="ru-RU" sz="48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773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81693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528275" y="2120893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88062">
            <a:off x="5734050" y="1747965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6778468" y="1443913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446580" y="4505088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827584" y="1301262"/>
            <a:ext cx="1894862" cy="280946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Земля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3870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7"/>
          <p:cNvSpPr txBox="1">
            <a:spLocks/>
          </p:cNvSpPr>
          <p:nvPr/>
        </p:nvSpPr>
        <p:spPr>
          <a:xfrm>
            <a:off x="5148238" y="2684841"/>
            <a:ext cx="1151954" cy="64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1256184" y="1403392"/>
            <a:ext cx="7427168" cy="4824759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·  4 = 8 (л)</a:t>
            </a:r>
          </a:p>
          <a:p>
            <a:pPr algn="ctr"/>
            <a:endParaRPr lang="ru-RU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Ответ: 8 литров. 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ru-RU" sz="4000" i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528275" y="2120893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88062">
            <a:off x="5734050" y="1747965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6778468" y="1443913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446580" y="4505088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3580708" y="1057276"/>
            <a:ext cx="2577205" cy="428624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Запоминайка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15982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544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87417" y="2536660"/>
            <a:ext cx="1296144" cy="30243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487417" y="1592529"/>
            <a:ext cx="1296144" cy="914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5788319" y="4236399"/>
            <a:ext cx="1224136" cy="1324597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6200000">
            <a:off x="3210494" y="4286629"/>
            <a:ext cx="1224136" cy="1324597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08867" y="2780928"/>
            <a:ext cx="853243" cy="7530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41690" y="3686373"/>
            <a:ext cx="853243" cy="7530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41690" y="4743679"/>
            <a:ext cx="853243" cy="7530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96723" y="5560996"/>
            <a:ext cx="289591" cy="3683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5956" y="5560996"/>
            <a:ext cx="359066" cy="346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15400" y="5560996"/>
            <a:ext cx="359066" cy="346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704768" y="2736938"/>
            <a:ext cx="857342" cy="841024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 flipH="1">
            <a:off x="5069105" y="2928850"/>
            <a:ext cx="99206" cy="356134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3016"/>
            <a:ext cx="7546032" cy="504056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0070C0"/>
                </a:solidFill>
              </a:rPr>
              <a:t>1 сторона – 4 см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2 сторона - ? На 3 см меньше.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Р - ?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1) 4 – 3 = 1 (см)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2) 4 + 4 + 1 + 1 = 10 (см)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       </a:t>
            </a:r>
            <a:r>
              <a:rPr lang="ru-RU" sz="2800" b="1" i="1" dirty="0">
                <a:solidFill>
                  <a:srgbClr val="0070C0"/>
                </a:solidFill>
              </a:rPr>
              <a:t/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                   (4   2) + ( 1   2) = 10 (см)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                   ( 4 + 1)   2 = 10 (см)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               Ответ: 10 сантиметров.</a:t>
            </a:r>
            <a:r>
              <a:rPr lang="ru-RU" sz="4000" b="1" i="1" dirty="0" smtClean="0">
                <a:solidFill>
                  <a:srgbClr val="00B050"/>
                </a:solidFill>
              </a:rPr>
              <a:t/>
            </a:r>
            <a:br>
              <a:rPr lang="ru-RU" sz="4000" b="1" i="1" dirty="0" smtClean="0">
                <a:solidFill>
                  <a:srgbClr val="00B050"/>
                </a:solidFill>
              </a:rPr>
            </a:br>
            <a:endParaRPr lang="ru-RU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2 класс рабочая папка\математика\плакаты  материалы\2013-02-18_164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599" y="0"/>
            <a:ext cx="99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5531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BRUNTSEV\Мои документы\Мои рисунки\Юрий\Документы\Презентации\Материал\gagarin_sk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071942"/>
            <a:ext cx="3192635" cy="258603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054" name="Picture 6" descr="C:\Documents and Settings\BRUNTSEV\Мои документы\Мои рисунки\Юрий\Документы\Презентации\Материал\Gagarin_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2071670" cy="275071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055" name="Picture 7" descr="C:\Documents and Settings\BRUNTSEV\Мои документы\Мои рисунки\Юрий\Документы\Презентации\Материал\hm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3571900" cy="4906456"/>
          </a:xfrm>
          <a:prstGeom prst="rect">
            <a:avLst/>
          </a:prstGeom>
          <a:noFill/>
          <a:ln w="28575">
            <a:solidFill>
              <a:schemeClr val="bg1"/>
            </a:solidFill>
            <a:prstDash val="solid"/>
          </a:ln>
        </p:spPr>
      </p:pic>
      <p:sp>
        <p:nvSpPr>
          <p:cNvPr id="8" name="Прямоугольник 7"/>
          <p:cNvSpPr/>
          <p:nvPr/>
        </p:nvSpPr>
        <p:spPr>
          <a:xfrm>
            <a:off x="-252536" y="214288"/>
            <a:ext cx="4135424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300000" rev="0"/>
              </a:camera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ln w="50800"/>
                <a:solidFill>
                  <a:srgbClr val="002060"/>
                </a:solidFill>
              </a:rPr>
              <a:t>ГАГАРИН</a:t>
            </a:r>
            <a:endParaRPr lang="ru-RU" sz="60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398954"/>
            <a:ext cx="176362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002060"/>
                </a:solidFill>
                <a:effectLst/>
              </a:rPr>
              <a:t>Юрий</a:t>
            </a:r>
            <a:endParaRPr lang="ru-RU" sz="48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370426"/>
            <a:ext cx="33127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002060"/>
                </a:solidFill>
                <a:effectLst/>
              </a:rPr>
              <a:t>Алексеевич</a:t>
            </a:r>
            <a:endParaRPr lang="ru-RU" sz="48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244976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i="1" dirty="0" smtClean="0"/>
              <a:t>29 марта</a:t>
            </a:r>
            <a:r>
              <a:rPr lang="ru-RU" sz="6600" i="1" dirty="0" smtClean="0">
                <a:solidFill>
                  <a:srgbClr val="00B050"/>
                </a:solidFill>
              </a:rPr>
              <a:t>.</a:t>
            </a: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6600" i="1" dirty="0" smtClean="0"/>
              <a:t>Классная работа</a:t>
            </a:r>
            <a:r>
              <a:rPr lang="ru-RU" sz="6600" i="1" dirty="0" smtClean="0">
                <a:solidFill>
                  <a:srgbClr val="00B050"/>
                </a:solidFill>
              </a:rPr>
              <a:t>.</a:t>
            </a:r>
            <a:endParaRPr lang="ru-RU" sz="6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799431" y="4329907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2255">
            <a:off x="1301506" y="4072469"/>
            <a:ext cx="847725" cy="21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1672746" y="2338388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10909731" flipV="1">
            <a:off x="4765755" y="2901725"/>
            <a:ext cx="4409024" cy="1229982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ВСПОМИНАЙКА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004103" y="1057276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36292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52536" y="260648"/>
            <a:ext cx="9396536" cy="63709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300000" rev="0"/>
              </a:camera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prstClr val="black"/>
                </a:solidFill>
              </a:rPr>
              <a:t>              МАТЕМАТИЧЕСКИЙ  ДИКТАНТ</a:t>
            </a:r>
            <a:r>
              <a:rPr lang="ru-RU" sz="3200" b="1" dirty="0" smtClean="0">
                <a:solidFill>
                  <a:prstClr val="black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prstClr val="black"/>
                </a:solidFill>
              </a:rPr>
              <a:t>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prstClr val="black"/>
                </a:solidFill>
              </a:rPr>
              <a:t>  </a:t>
            </a:r>
            <a:r>
              <a:rPr lang="ru-RU" sz="3400" b="1" dirty="0" smtClean="0">
                <a:solidFill>
                  <a:prstClr val="black"/>
                </a:solidFill>
              </a:rPr>
              <a:t>1.  Первое слагаемое 40, второе слагаемое – 16.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dirty="0" smtClean="0">
                <a:solidFill>
                  <a:prstClr val="black"/>
                </a:solidFill>
              </a:rPr>
              <a:t>          Чему равна  сумма?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dirty="0" smtClean="0">
                <a:solidFill>
                  <a:prstClr val="black"/>
                </a:solidFill>
              </a:rPr>
              <a:t>  2. Уменьшаемое 80, вычитаемое – 7. Чему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dirty="0" smtClean="0">
                <a:solidFill>
                  <a:prstClr val="black"/>
                </a:solidFill>
              </a:rPr>
              <a:t>            равна сумма?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dirty="0" smtClean="0">
                <a:solidFill>
                  <a:prstClr val="black"/>
                </a:solidFill>
              </a:rPr>
              <a:t>   3.  Найдите сумму чисел  63  и  8.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dirty="0" smtClean="0">
                <a:solidFill>
                  <a:prstClr val="black"/>
                </a:solidFill>
              </a:rPr>
              <a:t>   4.  Найдите разность  чисел  75  и  21.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dirty="0" smtClean="0">
                <a:solidFill>
                  <a:prstClr val="black"/>
                </a:solidFill>
              </a:rPr>
              <a:t>   5.  Отрезок длиной 15 см замените суммой 4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dirty="0" smtClean="0">
                <a:solidFill>
                  <a:prstClr val="black"/>
                </a:solidFill>
              </a:rPr>
              <a:t>              одинаковых слагаемых.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dirty="0" smtClean="0">
                <a:solidFill>
                  <a:prstClr val="black"/>
                </a:solidFill>
              </a:rPr>
              <a:t>   6.  Найдите сумму двух одинаковых слагаемых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dirty="0" smtClean="0">
                <a:solidFill>
                  <a:prstClr val="black"/>
                </a:solidFill>
              </a:rPr>
              <a:t>              9. </a:t>
            </a:r>
          </a:p>
        </p:txBody>
      </p:sp>
    </p:spTree>
    <p:extLst>
      <p:ext uri="{BB962C8B-B14F-4D97-AF65-F5344CB8AC3E}">
        <p14:creationId xmlns:p14="http://schemas.microsoft.com/office/powerpoint/2010/main" val="73443172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52536" y="260648"/>
            <a:ext cx="9396536" cy="36009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300000" rev="0"/>
              </a:camera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prstClr val="black"/>
                </a:solidFill>
              </a:rPr>
              <a:t>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</a:rPr>
              <a:t>            </a:t>
            </a:r>
            <a:r>
              <a:rPr lang="ru-RU" sz="4800" b="1" i="1" dirty="0" smtClean="0">
                <a:solidFill>
                  <a:prstClr val="black"/>
                </a:solidFill>
              </a:rPr>
              <a:t>56     73    71     54    3    18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b="1" i="1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b="1" i="1" dirty="0" smtClean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 dirty="0">
                <a:solidFill>
                  <a:prstClr val="black"/>
                </a:solidFill>
              </a:rPr>
              <a:t> </a:t>
            </a:r>
            <a:r>
              <a:rPr lang="ru-RU" sz="4800" b="1" i="1" dirty="0" smtClean="0">
                <a:solidFill>
                  <a:prstClr val="black"/>
                </a:solidFill>
              </a:rPr>
              <a:t>       </a:t>
            </a:r>
            <a:endParaRPr lang="ru-RU" sz="4800" b="1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66757"/>
              </p:ext>
            </p:extLst>
          </p:nvPr>
        </p:nvGraphicFramePr>
        <p:xfrm>
          <a:off x="755574" y="2348880"/>
          <a:ext cx="7488834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259075102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94368205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581651543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346815113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3861702278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645410223"/>
                    </a:ext>
                  </a:extLst>
                </a:gridCol>
              </a:tblGrid>
              <a:tr h="1548172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56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73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71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54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 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18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53851"/>
                  </a:ext>
                </a:extLst>
              </a:tr>
              <a:tr h="1548172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 Т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  !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aseline="0" dirty="0" smtClean="0"/>
                        <a:t>  Ь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 У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 В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П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33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1188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/>
              <a:t>В  П У Т Ь !</a:t>
            </a:r>
            <a:endParaRPr lang="ru-RU" sz="9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799431" y="4329907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2255">
            <a:off x="1572736" y="3635906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1692275" y="2924175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4765675" y="3548063"/>
            <a:ext cx="3190875" cy="727074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i="0" dirty="0" smtClean="0">
                <a:solidFill>
                  <a:schemeClr val="bg1"/>
                </a:solidFill>
                <a:latin typeface="Arial" pitchFamily="34" charset="0"/>
              </a:rPr>
              <a:t>ПОВТОРЯЙКА</a:t>
            </a:r>
            <a:endParaRPr lang="ru-RU" sz="40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084888" y="1196975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17269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264</Words>
  <Application>Microsoft Office PowerPoint</Application>
  <PresentationFormat>Экран (4:3)</PresentationFormat>
  <Paragraphs>79</Paragraphs>
  <Slides>21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Baskerville Old Face</vt:lpstr>
      <vt:lpstr>Calibri</vt:lpstr>
      <vt:lpstr>Times New Roman</vt:lpstr>
      <vt:lpstr>Wingdings</vt:lpstr>
      <vt:lpstr>Тема Office</vt:lpstr>
      <vt:lpstr>1_Тема Office</vt:lpstr>
      <vt:lpstr>2_Тема Office</vt:lpstr>
      <vt:lpstr>2 класс. МАТЕМАТИКА.</vt:lpstr>
      <vt:lpstr>Презентация PowerPoint</vt:lpstr>
      <vt:lpstr>Презентация PowerPoint</vt:lpstr>
      <vt:lpstr>29 марта. Классная работа.</vt:lpstr>
      <vt:lpstr>Презентация PowerPoint</vt:lpstr>
      <vt:lpstr>Презентация PowerPoint</vt:lpstr>
      <vt:lpstr>Презентация PowerPoint</vt:lpstr>
      <vt:lpstr>В  П У Т Ь !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сторона – 4 см 2 сторона - ? На 3 см меньше. Р - ? 1) 4 – 3 = 1 (см) 2) 4 + 4 + 1 + 1 = 10 (см)                            (4   2) + ( 1   2) = 10 (см)                    ( 4 + 1)   2 = 10 (см)                  Ответ: 10 сантиметров.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класс. МАТЕМАТИКА.</dc:title>
  <dc:creator>user</dc:creator>
  <cp:lastModifiedBy>Пользователь Windows</cp:lastModifiedBy>
  <cp:revision>70</cp:revision>
  <dcterms:created xsi:type="dcterms:W3CDTF">2012-12-29T13:21:03Z</dcterms:created>
  <dcterms:modified xsi:type="dcterms:W3CDTF">2018-03-27T15:56:38Z</dcterms:modified>
</cp:coreProperties>
</file>